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2"/>
    <p:sldId id="257" r:id="rId3"/>
    <p:sldId id="258" r:id="rId4"/>
    <p:sldId id="261" r:id="rId5"/>
    <p:sldId id="262" r:id="rId6"/>
    <p:sldId id="25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am chigozie collins" initials="acc" lastIdx="0" clrIdx="0">
    <p:extLst>
      <p:ext uri="{19B8F6BF-5375-455C-9EA6-DF929625EA0E}">
        <p15:presenceInfo xmlns:p15="http://schemas.microsoft.com/office/powerpoint/2012/main" userId="e3022aa5b6858c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68" d="100"/>
          <a:sy n="68"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BC9FF-1336-4608-86B5-7E548468CF57}" type="datetimeFigureOut">
              <a:rPr lang="en-US" smtClean="0"/>
              <a:t>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BDCCB1-4A11-446B-B100-4236D141BFD9}" type="slidenum">
              <a:rPr lang="en-US" smtClean="0"/>
              <a:t>‹#›</a:t>
            </a:fld>
            <a:endParaRPr lang="en-US"/>
          </a:p>
        </p:txBody>
      </p:sp>
    </p:spTree>
    <p:extLst>
      <p:ext uri="{BB962C8B-B14F-4D97-AF65-F5344CB8AC3E}">
        <p14:creationId xmlns:p14="http://schemas.microsoft.com/office/powerpoint/2010/main" val="2916637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1/15/2018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solidFill>
                  <a:schemeClr val="bg1"/>
                </a:solidFill>
                <a:latin typeface="Algerian" panose="04020705040A02060702" pitchFamily="82" charset="0"/>
              </a:rPr>
              <a:t>2F Scanner</a:t>
            </a:r>
          </a:p>
        </p:txBody>
      </p:sp>
      <p:sp>
        <p:nvSpPr>
          <p:cNvPr id="3" name="Subtitle 2"/>
          <p:cNvSpPr>
            <a:spLocks noGrp="1"/>
          </p:cNvSpPr>
          <p:nvPr>
            <p:ph type="subTitle" idx="1"/>
          </p:nvPr>
        </p:nvSpPr>
        <p:spPr>
          <a:xfrm>
            <a:off x="3962399" y="4385731"/>
            <a:ext cx="7197726" cy="1405467"/>
          </a:xfrm>
        </p:spPr>
        <p:txBody>
          <a:bodyPr>
            <a:normAutofit lnSpcReduction="10000"/>
          </a:bodyPr>
          <a:lstStyle/>
          <a:p>
            <a:r>
              <a:rPr lang="en-US" dirty="0">
                <a:solidFill>
                  <a:srgbClr val="FF0000"/>
                </a:solidFill>
                <a:effectLst>
                  <a:outerShdw blurRad="38100" dist="38100" dir="2700000" algn="tl">
                    <a:srgbClr val="000000">
                      <a:alpha val="43137"/>
                    </a:srgbClr>
                  </a:outerShdw>
                </a:effectLst>
                <a:latin typeface="Arial Narrow" panose="020B0606020202030204" pitchFamily="34" charset="0"/>
              </a:rPr>
              <a:t>FACIAL Recognition using OpenCV</a:t>
            </a:r>
          </a:p>
          <a:p>
            <a:endParaRPr lang="en-US" dirty="0">
              <a:solidFill>
                <a:srgbClr val="FF0000"/>
              </a:solidFill>
              <a:effectLst>
                <a:outerShdw blurRad="38100" dist="38100" dir="2700000" algn="tl">
                  <a:srgbClr val="000000">
                    <a:alpha val="43137"/>
                  </a:srgbClr>
                </a:outerShdw>
              </a:effectLst>
              <a:latin typeface="Arial Narrow" panose="020B0606020202030204" pitchFamily="34" charset="0"/>
            </a:endParaRPr>
          </a:p>
          <a:p>
            <a:endParaRPr lang="en-US" dirty="0">
              <a:solidFill>
                <a:srgbClr val="FF0000"/>
              </a:solidFill>
              <a:effectLst>
                <a:outerShdw blurRad="38100" dist="38100" dir="2700000" algn="tl">
                  <a:srgbClr val="000000">
                    <a:alpha val="43137"/>
                  </a:srgbClr>
                </a:outerShdw>
              </a:effectLst>
              <a:latin typeface="Arial Narrow" panose="020B0606020202030204" pitchFamily="34" charset="0"/>
            </a:endParaRPr>
          </a:p>
          <a:p>
            <a:r>
              <a:rPr lang="en-US" sz="1200" dirty="0">
                <a:solidFill>
                  <a:schemeClr val="bg1"/>
                </a:solidFill>
                <a:effectLst>
                  <a:outerShdw blurRad="38100" dist="38100" dir="2700000" algn="tl">
                    <a:srgbClr val="000000">
                      <a:alpha val="43137"/>
                    </a:srgbClr>
                  </a:outerShdw>
                </a:effectLst>
                <a:latin typeface="Arial Narrow" panose="020B0606020202030204" pitchFamily="34" charset="0"/>
              </a:rPr>
              <a:t>BY CHIGOZIE AHAM</a:t>
            </a:r>
          </a:p>
        </p:txBody>
      </p:sp>
    </p:spTree>
    <p:extLst>
      <p:ext uri="{BB962C8B-B14F-4D97-AF65-F5344CB8AC3E}">
        <p14:creationId xmlns:p14="http://schemas.microsoft.com/office/powerpoint/2010/main" val="252659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EC3A-D07B-4FCF-BB0F-CFE516EA6DD0}"/>
              </a:ext>
            </a:extLst>
          </p:cNvPr>
          <p:cNvSpPr>
            <a:spLocks noGrp="1"/>
          </p:cNvSpPr>
          <p:nvPr>
            <p:ph type="title"/>
          </p:nvPr>
        </p:nvSpPr>
        <p:spPr/>
        <p:txBody>
          <a:bodyPr>
            <a:normAutofit/>
          </a:bodyPr>
          <a:lstStyle/>
          <a:p>
            <a:r>
              <a:rPr lang="en-US" sz="5400" dirty="0">
                <a:solidFill>
                  <a:schemeClr val="bg1"/>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6577C54B-C86A-4C0C-ABC2-FD4050B28722}"/>
              </a:ext>
            </a:extLst>
          </p:cNvPr>
          <p:cNvSpPr>
            <a:spLocks noGrp="1"/>
          </p:cNvSpPr>
          <p:nvPr>
            <p:ph idx="1"/>
          </p:nvPr>
        </p:nvSpPr>
        <p:spPr/>
        <p:txBody>
          <a:bodyPr>
            <a:normAutofit/>
          </a:bodyPr>
          <a:lstStyle/>
          <a:p>
            <a:pPr marL="0" indent="0">
              <a:buNone/>
            </a:pPr>
            <a:r>
              <a:rPr lang="en-US" sz="2200" dirty="0">
                <a:latin typeface="Arial Narrow" panose="020B0606020202030204" pitchFamily="34" charset="0"/>
              </a:rPr>
              <a:t>2F Scanner is a device that performs the functions of facial detection for signing up users and facial recognition for giving access/privileges to specific users. It is designed to work with </a:t>
            </a:r>
            <a:r>
              <a:rPr lang="en-US" sz="2200" dirty="0" err="1">
                <a:latin typeface="Arial Narrow" panose="020B0606020202030204" pitchFamily="34" charset="0"/>
              </a:rPr>
              <a:t>GBMstats</a:t>
            </a:r>
            <a:r>
              <a:rPr lang="en-US" sz="2200" dirty="0">
                <a:latin typeface="Arial Narrow" panose="020B0606020202030204" pitchFamily="34" charset="0"/>
              </a:rPr>
              <a:t> software application. </a:t>
            </a:r>
            <a:r>
              <a:rPr lang="en-US" sz="2200" dirty="0" err="1">
                <a:latin typeface="Arial Narrow" panose="020B0606020202030204" pitchFamily="34" charset="0"/>
              </a:rPr>
              <a:t>GBMstats</a:t>
            </a:r>
            <a:r>
              <a:rPr lang="en-US" sz="2200" dirty="0">
                <a:latin typeface="Arial Narrow" panose="020B0606020202030204" pitchFamily="34" charset="0"/>
              </a:rPr>
              <a:t> is an android software that could be used for monitoring live camera feed through a mobile device. 2F Scanner could be used alternatively to signup and login users, instead of the traditional way (manually entering login credentials).</a:t>
            </a:r>
          </a:p>
        </p:txBody>
      </p:sp>
      <p:pic>
        <p:nvPicPr>
          <p:cNvPr id="5" name="Picture 4">
            <a:extLst>
              <a:ext uri="{FF2B5EF4-FFF2-40B4-BE49-F238E27FC236}">
                <a16:creationId xmlns:a16="http://schemas.microsoft.com/office/drawing/2014/main" id="{8E26225B-F5DE-4D70-93C5-0893E4094CD0}"/>
              </a:ext>
            </a:extLst>
          </p:cNvPr>
          <p:cNvPicPr>
            <a:picLocks noChangeAspect="1"/>
          </p:cNvPicPr>
          <p:nvPr/>
        </p:nvPicPr>
        <p:blipFill>
          <a:blip r:embed="rId2"/>
          <a:stretch>
            <a:fillRect/>
          </a:stretch>
        </p:blipFill>
        <p:spPr>
          <a:xfrm>
            <a:off x="6530440" y="481818"/>
            <a:ext cx="4286786" cy="2247314"/>
          </a:xfrm>
          <a:prstGeom prst="rect">
            <a:avLst/>
          </a:prstGeom>
        </p:spPr>
      </p:pic>
    </p:spTree>
    <p:extLst>
      <p:ext uri="{BB962C8B-B14F-4D97-AF65-F5344CB8AC3E}">
        <p14:creationId xmlns:p14="http://schemas.microsoft.com/office/powerpoint/2010/main" val="323388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5DD0-F841-49B6-9803-5AABB99BEA41}"/>
              </a:ext>
            </a:extLst>
          </p:cNvPr>
          <p:cNvSpPr>
            <a:spLocks noGrp="1"/>
          </p:cNvSpPr>
          <p:nvPr>
            <p:ph type="title"/>
          </p:nvPr>
        </p:nvSpPr>
        <p:spPr/>
        <p:txBody>
          <a:bodyPr>
            <a:noAutofit/>
          </a:bodyPr>
          <a:lstStyle/>
          <a:p>
            <a:r>
              <a:rPr lang="en-US" sz="3500" dirty="0">
                <a:solidFill>
                  <a:schemeClr val="bg1"/>
                </a:solidFill>
                <a:latin typeface="Algerian" panose="04020705040A02060702" pitchFamily="82" charset="0"/>
              </a:rPr>
              <a:t>COMPONENTS</a:t>
            </a:r>
          </a:p>
        </p:txBody>
      </p:sp>
      <p:sp>
        <p:nvSpPr>
          <p:cNvPr id="3" name="Content Placeholder 2">
            <a:extLst>
              <a:ext uri="{FF2B5EF4-FFF2-40B4-BE49-F238E27FC236}">
                <a16:creationId xmlns:a16="http://schemas.microsoft.com/office/drawing/2014/main" id="{D33C55F5-D8FD-4B65-AC4C-051CBFD77A26}"/>
              </a:ext>
            </a:extLst>
          </p:cNvPr>
          <p:cNvSpPr>
            <a:spLocks noGrp="1"/>
          </p:cNvSpPr>
          <p:nvPr>
            <p:ph idx="1"/>
          </p:nvPr>
        </p:nvSpPr>
        <p:spPr/>
        <p:txBody>
          <a:bodyPr/>
          <a:lstStyle/>
          <a:p>
            <a:pPr marL="0" indent="0">
              <a:buNone/>
            </a:pPr>
            <a:r>
              <a:rPr lang="en-US" dirty="0"/>
              <a:t>There are two major hardware components, which are:</a:t>
            </a:r>
          </a:p>
          <a:p>
            <a:pPr>
              <a:buFont typeface="Wingdings" panose="05000000000000000000" pitchFamily="2" charset="2"/>
              <a:buChar char="§"/>
            </a:pPr>
            <a:r>
              <a:rPr lang="en-US" dirty="0"/>
              <a:t>Raspberry pi 3</a:t>
            </a:r>
          </a:p>
          <a:p>
            <a:pPr>
              <a:buFont typeface="Wingdings" panose="05000000000000000000" pitchFamily="2" charset="2"/>
              <a:buChar char="§"/>
            </a:pPr>
            <a:r>
              <a:rPr lang="en-US" dirty="0" err="1"/>
              <a:t>Arducam</a:t>
            </a:r>
            <a:r>
              <a:rPr lang="en-US" dirty="0"/>
              <a:t> pi-camera</a:t>
            </a:r>
          </a:p>
          <a:p>
            <a:pPr marL="0" indent="0">
              <a:buNone/>
            </a:pPr>
            <a:endParaRPr lang="en-US" dirty="0"/>
          </a:p>
          <a:p>
            <a:pPr marL="0" indent="0">
              <a:buNone/>
            </a:pPr>
            <a:r>
              <a:rPr lang="en-US" dirty="0"/>
              <a:t>The software components consist of:</a:t>
            </a:r>
          </a:p>
          <a:p>
            <a:pPr>
              <a:buFont typeface="Wingdings" panose="05000000000000000000" pitchFamily="2" charset="2"/>
              <a:buChar char="§"/>
            </a:pPr>
            <a:r>
              <a:rPr lang="en-US" dirty="0"/>
              <a:t>Linux core</a:t>
            </a:r>
          </a:p>
          <a:p>
            <a:pPr>
              <a:buFont typeface="Wingdings" panose="05000000000000000000" pitchFamily="2" charset="2"/>
              <a:buChar char="§"/>
            </a:pPr>
            <a:r>
              <a:rPr lang="en-US" dirty="0"/>
              <a:t>OpenCV 3.1 library</a:t>
            </a:r>
          </a:p>
          <a:p>
            <a:pPr>
              <a:buFont typeface="Wingdings" panose="05000000000000000000" pitchFamily="2" charset="2"/>
              <a:buChar char="§"/>
            </a:pPr>
            <a:r>
              <a:rPr lang="en-US" dirty="0"/>
              <a:t>Python 2.7</a:t>
            </a:r>
          </a:p>
          <a:p>
            <a:pPr>
              <a:buFont typeface="Wingdings" panose="05000000000000000000" pitchFamily="2" charset="2"/>
              <a:buChar char="§"/>
            </a:pPr>
            <a:r>
              <a:rPr lang="en-US" dirty="0"/>
              <a:t>Raspbian OS</a:t>
            </a:r>
          </a:p>
        </p:txBody>
      </p:sp>
      <p:sp>
        <p:nvSpPr>
          <p:cNvPr id="4" name="Text Placeholder 3">
            <a:extLst>
              <a:ext uri="{FF2B5EF4-FFF2-40B4-BE49-F238E27FC236}">
                <a16:creationId xmlns:a16="http://schemas.microsoft.com/office/drawing/2014/main" id="{2C52F102-9930-494C-AAAB-6BA597C64BFE}"/>
              </a:ext>
            </a:extLst>
          </p:cNvPr>
          <p:cNvSpPr>
            <a:spLocks noGrp="1"/>
          </p:cNvSpPr>
          <p:nvPr>
            <p:ph type="body" sz="half" idx="2"/>
          </p:nvPr>
        </p:nvSpPr>
        <p:spPr/>
        <p:txBody>
          <a:bodyPr>
            <a:normAutofit/>
          </a:bodyPr>
          <a:lstStyle/>
          <a:p>
            <a:r>
              <a:rPr lang="en-US" sz="1800" dirty="0">
                <a:solidFill>
                  <a:srgbClr val="FF0000"/>
                </a:solidFill>
                <a:latin typeface="Arial Narrow" panose="020B0606020202030204" pitchFamily="34" charset="0"/>
              </a:rPr>
              <a:t>Making of the 2F Scanner</a:t>
            </a:r>
          </a:p>
        </p:txBody>
      </p:sp>
    </p:spTree>
    <p:extLst>
      <p:ext uri="{BB962C8B-B14F-4D97-AF65-F5344CB8AC3E}">
        <p14:creationId xmlns:p14="http://schemas.microsoft.com/office/powerpoint/2010/main" val="2957775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A37B-1B04-4133-A94E-A271E0F45840}"/>
              </a:ext>
            </a:extLst>
          </p:cNvPr>
          <p:cNvSpPr>
            <a:spLocks noGrp="1"/>
          </p:cNvSpPr>
          <p:nvPr>
            <p:ph type="title"/>
          </p:nvPr>
        </p:nvSpPr>
        <p:spPr>
          <a:xfrm>
            <a:off x="711200" y="609600"/>
            <a:ext cx="10106026" cy="1456267"/>
          </a:xfrm>
        </p:spPr>
        <p:txBody>
          <a:bodyPr/>
          <a:lstStyle/>
          <a:p>
            <a:r>
              <a:rPr lang="en-US" dirty="0">
                <a:solidFill>
                  <a:schemeClr val="bg1"/>
                </a:solidFill>
                <a:latin typeface="Algerian" panose="04020705040A02060702" pitchFamily="82" charset="0"/>
              </a:rPr>
              <a:t>Budget and Hardware parts</a:t>
            </a:r>
          </a:p>
        </p:txBody>
      </p:sp>
      <p:pic>
        <p:nvPicPr>
          <p:cNvPr id="6" name="Content Placeholder 5">
            <a:extLst>
              <a:ext uri="{FF2B5EF4-FFF2-40B4-BE49-F238E27FC236}">
                <a16:creationId xmlns:a16="http://schemas.microsoft.com/office/drawing/2014/main" id="{C573A50B-9583-4D89-AB6C-DC313BD16847}"/>
              </a:ext>
            </a:extLst>
          </p:cNvPr>
          <p:cNvPicPr>
            <a:picLocks noGrp="1" noChangeAspect="1"/>
          </p:cNvPicPr>
          <p:nvPr>
            <p:ph sz="half" idx="1"/>
          </p:nvPr>
        </p:nvPicPr>
        <p:blipFill>
          <a:blip r:embed="rId2"/>
          <a:stretch>
            <a:fillRect/>
          </a:stretch>
        </p:blipFill>
        <p:spPr>
          <a:xfrm>
            <a:off x="446650" y="1817981"/>
            <a:ext cx="2924242" cy="2924242"/>
          </a:xfrm>
        </p:spPr>
      </p:pic>
      <p:pic>
        <p:nvPicPr>
          <p:cNvPr id="8" name="Content Placeholder 7">
            <a:extLst>
              <a:ext uri="{FF2B5EF4-FFF2-40B4-BE49-F238E27FC236}">
                <a16:creationId xmlns:a16="http://schemas.microsoft.com/office/drawing/2014/main" id="{C9603174-971D-4ABE-8A77-FD658333F4C0}"/>
              </a:ext>
            </a:extLst>
          </p:cNvPr>
          <p:cNvPicPr>
            <a:picLocks noGrp="1" noChangeAspect="1"/>
          </p:cNvPicPr>
          <p:nvPr>
            <p:ph sz="half" idx="2"/>
          </p:nvPr>
        </p:nvPicPr>
        <p:blipFill>
          <a:blip r:embed="rId3"/>
          <a:stretch>
            <a:fillRect/>
          </a:stretch>
        </p:blipFill>
        <p:spPr>
          <a:xfrm>
            <a:off x="4291200" y="1813950"/>
            <a:ext cx="2924242" cy="2924242"/>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297604-1C4B-4FD1-8FD1-BBEC17A867F8}"/>
                  </a:ext>
                </a:extLst>
              </p:cNvPr>
              <p:cNvSpPr txBox="1"/>
              <p:nvPr/>
            </p:nvSpPr>
            <p:spPr>
              <a:xfrm>
                <a:off x="3580985" y="3137652"/>
                <a:ext cx="500122"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rPr>
                        <m:t>+</m:t>
                      </m:r>
                    </m:oMath>
                  </m:oMathPara>
                </a14:m>
                <a:endParaRPr lang="en-US" sz="2500" dirty="0"/>
              </a:p>
            </p:txBody>
          </p:sp>
        </mc:Choice>
        <mc:Fallback xmlns="">
          <p:sp>
            <p:nvSpPr>
              <p:cNvPr id="10" name="TextBox 9">
                <a:extLst>
                  <a:ext uri="{FF2B5EF4-FFF2-40B4-BE49-F238E27FC236}">
                    <a16:creationId xmlns:a16="http://schemas.microsoft.com/office/drawing/2014/main" id="{54297604-1C4B-4FD1-8FD1-BBEC17A867F8}"/>
                  </a:ext>
                </a:extLst>
              </p:cNvPr>
              <p:cNvSpPr txBox="1">
                <a:spLocks noRot="1" noChangeAspect="1" noMove="1" noResize="1" noEditPoints="1" noAdjustHandles="1" noChangeArrowheads="1" noChangeShapeType="1" noTextEdit="1"/>
              </p:cNvSpPr>
              <p:nvPr/>
            </p:nvSpPr>
            <p:spPr>
              <a:xfrm>
                <a:off x="3580985" y="3137652"/>
                <a:ext cx="500122" cy="384721"/>
              </a:xfrm>
              <a:prstGeom prst="rect">
                <a:avLst/>
              </a:prstGeom>
              <a:blipFill>
                <a:blip r:embed="rId4"/>
                <a:stretch>
                  <a:fillRect b="-7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09502C0-2AA0-444E-B977-D79BA311ED0E}"/>
                  </a:ext>
                </a:extLst>
              </p:cNvPr>
              <p:cNvSpPr txBox="1"/>
              <p:nvPr/>
            </p:nvSpPr>
            <p:spPr>
              <a:xfrm>
                <a:off x="7536630" y="3178154"/>
                <a:ext cx="310983" cy="384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1" i="1" smtClean="0">
                          <a:latin typeface="Cambria Math" panose="02040503050406030204" pitchFamily="18" charset="0"/>
                        </a:rPr>
                        <m:t>=</m:t>
                      </m:r>
                    </m:oMath>
                  </m:oMathPara>
                </a14:m>
                <a:endParaRPr lang="en-US" sz="2500" b="1" dirty="0"/>
              </a:p>
            </p:txBody>
          </p:sp>
        </mc:Choice>
        <mc:Fallback>
          <p:sp>
            <p:nvSpPr>
              <p:cNvPr id="11" name="TextBox 10">
                <a:extLst>
                  <a:ext uri="{FF2B5EF4-FFF2-40B4-BE49-F238E27FC236}">
                    <a16:creationId xmlns:a16="http://schemas.microsoft.com/office/drawing/2014/main" id="{E09502C0-2AA0-444E-B977-D79BA311ED0E}"/>
                  </a:ext>
                </a:extLst>
              </p:cNvPr>
              <p:cNvSpPr txBox="1">
                <a:spLocks noRot="1" noChangeAspect="1" noMove="1" noResize="1" noEditPoints="1" noAdjustHandles="1" noChangeArrowheads="1" noChangeShapeType="1" noTextEdit="1"/>
              </p:cNvSpPr>
              <p:nvPr/>
            </p:nvSpPr>
            <p:spPr>
              <a:xfrm>
                <a:off x="7536630" y="3178154"/>
                <a:ext cx="310983" cy="384721"/>
              </a:xfrm>
              <a:prstGeom prst="rect">
                <a:avLst/>
              </a:prstGeom>
              <a:blipFill>
                <a:blip r:embed="rId5"/>
                <a:stretch>
                  <a:fillRect l="-9804" r="-1176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0FDED8-28C7-4F69-B559-12DCC5E6EB91}"/>
              </a:ext>
            </a:extLst>
          </p:cNvPr>
          <p:cNvSpPr txBox="1"/>
          <p:nvPr/>
        </p:nvSpPr>
        <p:spPr>
          <a:xfrm>
            <a:off x="446650" y="4881489"/>
            <a:ext cx="1927964" cy="276999"/>
          </a:xfrm>
          <a:prstGeom prst="rect">
            <a:avLst/>
          </a:prstGeom>
          <a:noFill/>
        </p:spPr>
        <p:txBody>
          <a:bodyPr wrap="none" lIns="0" tIns="0" rIns="0" bIns="0" rtlCol="0">
            <a:spAutoFit/>
          </a:bodyPr>
          <a:lstStyle/>
          <a:p>
            <a:r>
              <a:rPr lang="en-US" dirty="0"/>
              <a:t>Raspberry pi 3 - $44 </a:t>
            </a:r>
          </a:p>
        </p:txBody>
      </p:sp>
      <p:sp>
        <p:nvSpPr>
          <p:cNvPr id="13" name="TextBox 12">
            <a:extLst>
              <a:ext uri="{FF2B5EF4-FFF2-40B4-BE49-F238E27FC236}">
                <a16:creationId xmlns:a16="http://schemas.microsoft.com/office/drawing/2014/main" id="{D4A69F23-3049-4625-A783-4D55C566C311}"/>
              </a:ext>
            </a:extLst>
          </p:cNvPr>
          <p:cNvSpPr txBox="1"/>
          <p:nvPr/>
        </p:nvSpPr>
        <p:spPr>
          <a:xfrm>
            <a:off x="4291200" y="4881489"/>
            <a:ext cx="2636427" cy="276999"/>
          </a:xfrm>
          <a:prstGeom prst="rect">
            <a:avLst/>
          </a:prstGeom>
          <a:noFill/>
        </p:spPr>
        <p:txBody>
          <a:bodyPr wrap="none" lIns="0" tIns="0" rIns="0" bIns="0" rtlCol="0">
            <a:spAutoFit/>
          </a:bodyPr>
          <a:lstStyle/>
          <a:p>
            <a:r>
              <a:rPr lang="en-US" dirty="0" err="1"/>
              <a:t>Arducam</a:t>
            </a:r>
            <a:r>
              <a:rPr lang="en-US" dirty="0"/>
              <a:t> pi camera - $21.63</a:t>
            </a:r>
          </a:p>
        </p:txBody>
      </p:sp>
      <p:pic>
        <p:nvPicPr>
          <p:cNvPr id="4" name="Picture 3">
            <a:extLst>
              <a:ext uri="{FF2B5EF4-FFF2-40B4-BE49-F238E27FC236}">
                <a16:creationId xmlns:a16="http://schemas.microsoft.com/office/drawing/2014/main" id="{52675D01-DF47-4C25-AEFE-96623D2ED83A}"/>
              </a:ext>
            </a:extLst>
          </p:cNvPr>
          <p:cNvPicPr>
            <a:picLocks noChangeAspect="1"/>
          </p:cNvPicPr>
          <p:nvPr/>
        </p:nvPicPr>
        <p:blipFill>
          <a:blip r:embed="rId6"/>
          <a:stretch>
            <a:fillRect/>
          </a:stretch>
        </p:blipFill>
        <p:spPr>
          <a:xfrm>
            <a:off x="8168801" y="1813950"/>
            <a:ext cx="3311999" cy="292424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3A9476F-EEE3-49CC-8C74-3680B512CCE2}"/>
                  </a:ext>
                </a:extLst>
              </p:cNvPr>
              <p:cNvSpPr txBox="1"/>
              <p:nvPr/>
            </p:nvSpPr>
            <p:spPr>
              <a:xfrm>
                <a:off x="8609146" y="4881489"/>
                <a:ext cx="121565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𝑆𝑐𝑎𝑛𝑛𝑒𝑟</m:t>
                      </m:r>
                    </m:oMath>
                  </m:oMathPara>
                </a14:m>
                <a:endParaRPr lang="en-US" dirty="0"/>
              </a:p>
            </p:txBody>
          </p:sp>
        </mc:Choice>
        <mc:Fallback>
          <p:sp>
            <p:nvSpPr>
              <p:cNvPr id="5" name="TextBox 4">
                <a:extLst>
                  <a:ext uri="{FF2B5EF4-FFF2-40B4-BE49-F238E27FC236}">
                    <a16:creationId xmlns:a16="http://schemas.microsoft.com/office/drawing/2014/main" id="{E3A9476F-EEE3-49CC-8C74-3680B512CCE2}"/>
                  </a:ext>
                </a:extLst>
              </p:cNvPr>
              <p:cNvSpPr txBox="1">
                <a:spLocks noRot="1" noChangeAspect="1" noMove="1" noResize="1" noEditPoints="1" noAdjustHandles="1" noChangeArrowheads="1" noChangeShapeType="1" noTextEdit="1"/>
              </p:cNvSpPr>
              <p:nvPr/>
            </p:nvSpPr>
            <p:spPr>
              <a:xfrm>
                <a:off x="8609146" y="4881489"/>
                <a:ext cx="1215654" cy="276999"/>
              </a:xfrm>
              <a:prstGeom prst="rect">
                <a:avLst/>
              </a:prstGeom>
              <a:blipFill>
                <a:blip r:embed="rId7"/>
                <a:stretch>
                  <a:fillRect l="-6500" t="-2222" r="-4000" b="-35556"/>
                </a:stretch>
              </a:blipFill>
            </p:spPr>
            <p:txBody>
              <a:bodyPr/>
              <a:lstStyle/>
              <a:p>
                <a:r>
                  <a:rPr lang="en-US">
                    <a:noFill/>
                  </a:rPr>
                  <a:t> </a:t>
                </a:r>
              </a:p>
            </p:txBody>
          </p:sp>
        </mc:Fallback>
      </mc:AlternateContent>
    </p:spTree>
    <p:extLst>
      <p:ext uri="{BB962C8B-B14F-4D97-AF65-F5344CB8AC3E}">
        <p14:creationId xmlns:p14="http://schemas.microsoft.com/office/powerpoint/2010/main" val="207424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2DAF-9C51-43BB-AD7E-F056D710CFC9}"/>
              </a:ext>
            </a:extLst>
          </p:cNvPr>
          <p:cNvSpPr>
            <a:spLocks noGrp="1"/>
          </p:cNvSpPr>
          <p:nvPr>
            <p:ph type="title"/>
          </p:nvPr>
        </p:nvSpPr>
        <p:spPr/>
        <p:txBody>
          <a:bodyPr/>
          <a:lstStyle/>
          <a:p>
            <a:r>
              <a:rPr lang="en-US" dirty="0">
                <a:solidFill>
                  <a:schemeClr val="bg1"/>
                </a:solidFill>
                <a:latin typeface="Algerian" panose="04020705040A02060702" pitchFamily="82" charset="0"/>
              </a:rPr>
              <a:t>Resources needed for Successful testing</a:t>
            </a:r>
          </a:p>
        </p:txBody>
      </p:sp>
      <p:sp>
        <p:nvSpPr>
          <p:cNvPr id="3" name="Content Placeholder 2">
            <a:extLst>
              <a:ext uri="{FF2B5EF4-FFF2-40B4-BE49-F238E27FC236}">
                <a16:creationId xmlns:a16="http://schemas.microsoft.com/office/drawing/2014/main" id="{4ADEB74F-F68F-453E-9D60-6E5126E4706A}"/>
              </a:ext>
            </a:extLst>
          </p:cNvPr>
          <p:cNvSpPr>
            <a:spLocks noGrp="1"/>
          </p:cNvSpPr>
          <p:nvPr>
            <p:ph idx="1"/>
          </p:nvPr>
        </p:nvSpPr>
        <p:spPr/>
        <p:txBody>
          <a:bodyPr/>
          <a:lstStyle/>
          <a:p>
            <a:r>
              <a:rPr lang="en-US" dirty="0"/>
              <a:t>Xml file for reading different facial descriptions</a:t>
            </a:r>
          </a:p>
          <a:p>
            <a:r>
              <a:rPr lang="en-US" dirty="0"/>
              <a:t>Python code for compiling computer instructions</a:t>
            </a:r>
          </a:p>
          <a:p>
            <a:r>
              <a:rPr lang="en-US" dirty="0"/>
              <a:t>Linux commands for setting up video recording</a:t>
            </a:r>
          </a:p>
          <a:p>
            <a:r>
              <a:rPr lang="en-US" dirty="0"/>
              <a:t>Good background lighting</a:t>
            </a:r>
          </a:p>
          <a:p>
            <a:r>
              <a:rPr lang="en-US" dirty="0"/>
              <a:t>OpenCV library functions for facial detection and recognition</a:t>
            </a:r>
          </a:p>
        </p:txBody>
      </p:sp>
    </p:spTree>
    <p:extLst>
      <p:ext uri="{BB962C8B-B14F-4D97-AF65-F5344CB8AC3E}">
        <p14:creationId xmlns:p14="http://schemas.microsoft.com/office/powerpoint/2010/main" val="285789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7A0C-1E94-4E6A-B4C5-D004347ACB7B}"/>
              </a:ext>
            </a:extLst>
          </p:cNvPr>
          <p:cNvSpPr>
            <a:spLocks noGrp="1"/>
          </p:cNvSpPr>
          <p:nvPr>
            <p:ph type="title"/>
          </p:nvPr>
        </p:nvSpPr>
        <p:spPr/>
        <p:txBody>
          <a:bodyPr>
            <a:normAutofit/>
          </a:bodyPr>
          <a:lstStyle/>
          <a:p>
            <a:r>
              <a:rPr lang="en-US" sz="4000" dirty="0">
                <a:solidFill>
                  <a:schemeClr val="bg1"/>
                </a:solidFill>
                <a:latin typeface="Algerian" panose="04020705040A02060702" pitchFamily="82" charset="0"/>
              </a:rPr>
              <a:t>Guide</a:t>
            </a:r>
          </a:p>
        </p:txBody>
      </p:sp>
      <p:pic>
        <p:nvPicPr>
          <p:cNvPr id="6" name="Picture Placeholder 5">
            <a:extLst>
              <a:ext uri="{FF2B5EF4-FFF2-40B4-BE49-F238E27FC236}">
                <a16:creationId xmlns:a16="http://schemas.microsoft.com/office/drawing/2014/main" id="{B2139BD5-31B4-43A6-B7B6-017542DF1754}"/>
              </a:ext>
            </a:extLst>
          </p:cNvPr>
          <p:cNvPicPr>
            <a:picLocks noGrp="1" noChangeAspect="1"/>
          </p:cNvPicPr>
          <p:nvPr>
            <p:ph type="pic" idx="1"/>
          </p:nvPr>
        </p:nvPicPr>
        <p:blipFill rotWithShape="1">
          <a:blip r:embed="rId2"/>
          <a:srcRect l="12465" t="3073" r="23992" b="-3073"/>
          <a:stretch/>
        </p:blipFill>
        <p:spPr>
          <a:xfrm>
            <a:off x="7494050" y="984739"/>
            <a:ext cx="3280974" cy="4234375"/>
          </a:xfrm>
          <a:prstGeom prst="roundRect">
            <a:avLst>
              <a:gd name="adj" fmla="val 6853"/>
            </a:avLst>
          </a:prstGeom>
        </p:spPr>
      </p:pic>
      <p:sp>
        <p:nvSpPr>
          <p:cNvPr id="4" name="Text Placeholder 3">
            <a:extLst>
              <a:ext uri="{FF2B5EF4-FFF2-40B4-BE49-F238E27FC236}">
                <a16:creationId xmlns:a16="http://schemas.microsoft.com/office/drawing/2014/main" id="{87951521-5693-455B-BE9D-9136BD3E8E98}"/>
              </a:ext>
            </a:extLst>
          </p:cNvPr>
          <p:cNvSpPr>
            <a:spLocks noGrp="1"/>
          </p:cNvSpPr>
          <p:nvPr>
            <p:ph type="body" sz="half" idx="2"/>
          </p:nvPr>
        </p:nvSpPr>
        <p:spPr/>
        <p:txBody>
          <a:bodyPr>
            <a:normAutofit fontScale="85000" lnSpcReduction="20000"/>
          </a:bodyPr>
          <a:lstStyle/>
          <a:p>
            <a:r>
              <a:rPr lang="en-US" dirty="0"/>
              <a:t>To sign up, user is prompted to enter their username and then video camera is enabled to capture 20 images of the user. The amount of images is to guarantee efficiency, so that the different angles/facial expression of the user can be captured. Next, the pictures are saved in the database. An image is only captured when a face is detected.</a:t>
            </a:r>
          </a:p>
          <a:p>
            <a:r>
              <a:rPr lang="en-US" dirty="0"/>
              <a:t>Next, the captured images are trained.</a:t>
            </a:r>
          </a:p>
          <a:p>
            <a:r>
              <a:rPr lang="en-US" dirty="0"/>
              <a:t>Finally, video camera is enabled again. This time to identify the faces being recorded by the usernames entered.</a:t>
            </a:r>
          </a:p>
        </p:txBody>
      </p:sp>
    </p:spTree>
    <p:extLst>
      <p:ext uri="{BB962C8B-B14F-4D97-AF65-F5344CB8AC3E}">
        <p14:creationId xmlns:p14="http://schemas.microsoft.com/office/powerpoint/2010/main" val="33403141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140</TotalTime>
  <Words>283</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Algerian</vt:lpstr>
      <vt:lpstr>Arial</vt:lpstr>
      <vt:lpstr>Arial Narrow</vt:lpstr>
      <vt:lpstr>Calibri</vt:lpstr>
      <vt:lpstr>Calibri Light</vt:lpstr>
      <vt:lpstr>Cambria Math</vt:lpstr>
      <vt:lpstr>Wingdings</vt:lpstr>
      <vt:lpstr>Celestial</vt:lpstr>
      <vt:lpstr>2F Scanner</vt:lpstr>
      <vt:lpstr>BACKGROUND</vt:lpstr>
      <vt:lpstr>COMPONENTS</vt:lpstr>
      <vt:lpstr>Budget and Hardware parts</vt:lpstr>
      <vt:lpstr>Resources needed for Successful testing</vt:lpstr>
      <vt:lpstr>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aham chigozie collins</cp:lastModifiedBy>
  <cp:revision>21</cp:revision>
  <dcterms:created xsi:type="dcterms:W3CDTF">2014-09-12T02:08:24Z</dcterms:created>
  <dcterms:modified xsi:type="dcterms:W3CDTF">2018-01-15T14:24:53Z</dcterms:modified>
</cp:coreProperties>
</file>